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Raleway" panose="020B0503030101060003" pitchFamily="34" charset="77"/>
      <p:regular r:id="rId11"/>
      <p:bold r:id="rId12"/>
      <p:italic r:id="rId13"/>
      <p:boldItalic r:id="rId14"/>
    </p:embeddedFont>
    <p:embeddedFont>
      <p:font typeface="Lato" panose="020F0502020204030203" pitchFamily="34" charset="77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65" d="100"/>
          <a:sy n="165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Shape 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Shape 18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Shape 1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25" name="Shape 2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Shape 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3" name="Shape 3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Shape 3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42" name="Shape 4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Shape 4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49" name="Shape 4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Shape 5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Shape 56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Shape 5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58" name="Shape 5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63" name="Shape 6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Shape 6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300"/>
              <a:buChar char="●"/>
              <a:defRPr/>
            </a:lvl1pPr>
            <a:lvl2pPr lvl="1">
              <a:spcBef>
                <a:spcPts val="0"/>
              </a:spcBef>
              <a:buSzPts val="1100"/>
              <a:buChar char="○"/>
              <a:defRPr/>
            </a:lvl2pPr>
            <a:lvl3pPr lvl="2">
              <a:spcBef>
                <a:spcPts val="0"/>
              </a:spcBef>
              <a:buSzPts val="1100"/>
              <a:buChar char="■"/>
              <a:defRPr/>
            </a:lvl3pPr>
            <a:lvl4pPr lvl="3">
              <a:spcBef>
                <a:spcPts val="0"/>
              </a:spcBef>
              <a:buSzPts val="1100"/>
              <a:buChar char="●"/>
              <a:defRPr/>
            </a:lvl4pPr>
            <a:lvl5pPr lvl="4">
              <a:spcBef>
                <a:spcPts val="0"/>
              </a:spcBef>
              <a:buSzPts val="1100"/>
              <a:buChar char="○"/>
              <a:defRPr/>
            </a:lvl5pPr>
            <a:lvl6pPr lvl="5">
              <a:spcBef>
                <a:spcPts val="0"/>
              </a:spcBef>
              <a:buSzPts val="1100"/>
              <a:buChar char="■"/>
              <a:defRPr/>
            </a:lvl6pPr>
            <a:lvl7pPr lvl="6">
              <a:spcBef>
                <a:spcPts val="0"/>
              </a:spcBef>
              <a:buSzPts val="1100"/>
              <a:buChar char="●"/>
              <a:defRPr/>
            </a:lvl7pPr>
            <a:lvl8pPr lvl="7">
              <a:spcBef>
                <a:spcPts val="0"/>
              </a:spcBef>
              <a:buSzPts val="1100"/>
              <a:buChar char="○"/>
              <a:defRPr/>
            </a:lvl8pPr>
            <a:lvl9pPr lvl="8">
              <a:spcBef>
                <a:spcPts val="0"/>
              </a:spcBef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Shape 74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Shape 7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 lang="en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lang="en"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2400"/>
              <a:t>Thesis: Implicit racial bias consciousness is a better solution for eliminating implicit racial bias evident in prosecutorial discretion, than blinding prosecutors to the defendant’s race. </a:t>
            </a:r>
          </a:p>
          <a:p>
            <a:pPr marL="0" lvl="0" indent="0">
              <a:spcBef>
                <a:spcPts val="0"/>
              </a:spcBef>
              <a:buNone/>
            </a:pPr>
            <a:endParaRPr sz="1400"/>
          </a:p>
          <a:p>
            <a:pPr marL="0" lvl="0" indent="0">
              <a:spcBef>
                <a:spcPts val="0"/>
              </a:spcBef>
              <a:buNone/>
            </a:pPr>
            <a:endParaRPr sz="1400"/>
          </a:p>
          <a:p>
            <a:pPr marL="0" lvl="0" indent="0">
              <a:spcBef>
                <a:spcPts val="0"/>
              </a:spcBef>
              <a:buNone/>
            </a:pPr>
            <a:endParaRPr sz="3000"/>
          </a:p>
        </p:txBody>
      </p:sp>
      <p:sp>
        <p:nvSpPr>
          <p:cNvPr id="87" name="Shape 87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[Name </a:t>
            </a:r>
            <a:r>
              <a:rPr lang="en" dirty="0"/>
              <a:t>R</a:t>
            </a:r>
            <a:r>
              <a:rPr lang="en-US" dirty="0"/>
              <a:t>e</a:t>
            </a:r>
            <a:r>
              <a:rPr lang="en" dirty="0" err="1"/>
              <a:t>dacted</a:t>
            </a:r>
            <a:r>
              <a:rPr lang="en" dirty="0"/>
              <a:t>]</a:t>
            </a:r>
          </a:p>
        </p:txBody>
      </p:sp>
      <p:pic>
        <p:nvPicPr>
          <p:cNvPr id="88" name="Shape 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7225" y="2897000"/>
            <a:ext cx="3001476" cy="17151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Shape 89"/>
          <p:cNvSpPr txBox="1"/>
          <p:nvPr/>
        </p:nvSpPr>
        <p:spPr>
          <a:xfrm>
            <a:off x="5829425" y="4535075"/>
            <a:ext cx="2981400" cy="50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700"/>
              <a:t>https://www.google.com/search?q=law&amp;source=lnms&amp;tbm=isch&amp;sa=X&amp;ved=0ahUKEwjMj8fkp_TXAhXJJiYKHTZXBKIQ_AUICygC&amp;biw=1504&amp;bih=897#imgrc=qEGT36J-2JlAeM: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Implicit Racial Bias Defined</a:t>
            </a:r>
          </a:p>
        </p:txBody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6256200" cy="226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“Unconscious stereotypes and attitudes that we associate with racial groups” (Richardson, 2017)</a:t>
            </a:r>
          </a:p>
          <a:p>
            <a:pPr marL="457200" lvl="0" indent="-311150" rtl="0">
              <a:spcBef>
                <a:spcPts val="0"/>
              </a:spcBef>
              <a:buSzPts val="1300"/>
              <a:buChar char="●"/>
            </a:pPr>
            <a:r>
              <a:rPr lang="en"/>
              <a:t>It is “Cumulative and infects every stage of the criminal justice system” (Chin, 2016)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3013" y="1635650"/>
            <a:ext cx="189547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5867950" y="4472075"/>
            <a:ext cx="3179700" cy="53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700"/>
              <a:t>https://www.google.com/search?biw=1504&amp;bih=897&amp;tbm=isch&amp;sa=1&amp;ei=aFMnWtzbIcHjmAG1w6OgCg&amp;q=black+defendant&amp;oq=black+defendan&amp;gs_l=psy-ab.3.0.0j0i24k1.78740.85111.0.88704.14.12.0.2.2.0.153.1087.7j5.12.0....0...1c.1.64.psy-ab..0.14.1109...0i67k1j0i30k1j0i5i30k1.0.4jE5QN0RQvo#imgrc=beDY0La5OC46pM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Prosecutorial Discretion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“Called upon to make judgments that involve unstable and contested criteria” (Murray, 2012)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Ambiguities that present risk to negative stereotypes(Murray, 2012): 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unresolved questions regarding whether the evidence points toward the defendant's guilt, or, even if the defendant is guilty 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whether the defendant is a danger to society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capable of rehabilitation</a:t>
            </a:r>
          </a:p>
          <a:p>
            <a:pPr marL="914400" lvl="1" indent="-298450">
              <a:spcBef>
                <a:spcPts val="0"/>
              </a:spcBef>
              <a:buSzPts val="1100"/>
              <a:buChar char="○"/>
            </a:pPr>
            <a:r>
              <a:rPr lang="en"/>
              <a:t>morally deserving of a long prison sentence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Implicit Racial Bias in Every Stage of Prosecutorial Discretion</a:t>
            </a:r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729450" y="2213775"/>
            <a:ext cx="7688700" cy="226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b="1"/>
              <a:t>Charging:</a:t>
            </a:r>
            <a:r>
              <a:rPr lang="en"/>
              <a:t>  “Black defendants are nearly twice as likely as White defendants to be charged with crimes that carry mandatory minimum sentences.” (Chin, 2016)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b="1"/>
              <a:t>Incarceration:</a:t>
            </a:r>
            <a:r>
              <a:rPr lang="en"/>
              <a:t> “Black men were incarcerated at a rate over six times that of White men.” (Chin, 2016)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" b="1"/>
              <a:t>Bail:</a:t>
            </a:r>
            <a:r>
              <a:rPr lang="en"/>
              <a:t> ”Black defendants are subjected to higher rates of pretrial detention and higher bail amounts than White defendants." (Chin, 2016)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Shape 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5575" y="3407750"/>
            <a:ext cx="2948425" cy="125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Blinding Prosecutors To The Defendant’s Race</a:t>
            </a: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Already used in capital punishment cases (Sah, Robertson, &amp; Baughman, 2015)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Charging Decisions (Sah, Robertson, &amp; Baughman, 2015)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Petty Offenses- Prosecutors don’t usually meet with defendant before initial charges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Plea Bargaining (Sah, Robertson, &amp; Baughman, 2015)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Prosecuting &amp; Defense Attorneys negotiate deals → Prosecutor doesn’t need to be aware of race</a:t>
            </a:r>
          </a:p>
          <a:p>
            <a:pPr marL="457200" lvl="0" indent="-311150">
              <a:spcBef>
                <a:spcPts val="0"/>
              </a:spcBef>
              <a:buSzPts val="1300"/>
              <a:buChar char="●"/>
            </a:pPr>
            <a:r>
              <a:rPr lang="en"/>
              <a:t>Replacing defendant’s name w/numbers to keep from inferring race (Sah, Robertson, &amp; Baughman, 2015)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5232025" y="4457975"/>
            <a:ext cx="3757800" cy="616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800"/>
              <a:t>https://www.google.com/search?biw=1504&amp;bih=897&amp;tbm=isch&amp;sa=1&amp;ei=rFQnWs-ENsGamQGj3aPYCQ&amp;q=color+blind+race&amp;oq=color+blind+&amp;gs_l=psy-ab.1.8.0j0i67k1l5j0l2j0i67k1l2.11189.11189.0.14959.1.1.0.0.0.0.84.84.1.1.0....0...1c.1.64.psy-ab..0.1.80....0.1MgTyFcfn-g#imgrc=gR29a0SO4zOayM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Color Conscious Prosecutorial Discretion</a:t>
            </a:r>
          </a:p>
        </p:txBody>
      </p:sp>
      <p:pic>
        <p:nvPicPr>
          <p:cNvPr id="123" name="Shape 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5050" y="2540525"/>
            <a:ext cx="3092950" cy="22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6199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“Acknowledge and strive to understand their own racial stereotypes about blacks, and to identify the situations in which those biases are likely to influence their decision-making.” (Murray, 2012)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IAT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Discretion (Murray, 2012)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Decide not to seek indictments based on unjust criminal laws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Offer more equitable plea arrangements based on other laws</a:t>
            </a:r>
          </a:p>
          <a:p>
            <a:pPr marL="914400" lvl="1" indent="-298450" rtl="0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Recommending sentences that are commensurate with the true nature of the offense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Challenge racial profiling (Murray, 2012)</a:t>
            </a:r>
          </a:p>
          <a:p>
            <a:pPr marL="457200" lvl="0" indent="-311150" rtl="0">
              <a:spcBef>
                <a:spcPts val="0"/>
              </a:spcBef>
              <a:buSzPts val="1300"/>
              <a:buChar char="●"/>
            </a:pPr>
            <a:r>
              <a:rPr lang="en"/>
              <a:t>Select racially balanced jury (Murray, 2012)</a:t>
            </a:r>
          </a:p>
        </p:txBody>
      </p:sp>
      <p:sp>
        <p:nvSpPr>
          <p:cNvPr id="125" name="Shape 125"/>
          <p:cNvSpPr txBox="1"/>
          <p:nvPr/>
        </p:nvSpPr>
        <p:spPr>
          <a:xfrm>
            <a:off x="5790875" y="4698875"/>
            <a:ext cx="3179700" cy="444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1000"/>
              <a:t>http://quantumphysicsofbeliefs.com/understanding-implicit-bias/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Why Implicit Racial Bias Awareness is Better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Race is necessary to know in hate crime cases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Awareness of it is the first step to actively combatting it (Can’t eliminate implicit racial bias if you don’t know it exists)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Not every case is clear, prosecutors have to use their judgement based off ambiguities to protect communities and place defendants in positions to not reoffend</a:t>
            </a:r>
          </a:p>
          <a:p>
            <a: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Blinding race is reductionist and takes away from the defendant’s individual experiences that led up to him/her committing the crime</a:t>
            </a:r>
          </a:p>
          <a:p>
            <a:pPr marL="914400" lvl="1" indent="-298450">
              <a:spcBef>
                <a:spcPts val="0"/>
              </a:spcBef>
              <a:buSzPts val="1100"/>
              <a:buChar char="○"/>
            </a:pPr>
            <a:r>
              <a:rPr lang="en"/>
              <a:t>Understanding this can help prosecutors use their discretion to help defendant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6925" y="3504075"/>
            <a:ext cx="1713773" cy="10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Shape 133"/>
          <p:cNvSpPr txBox="1"/>
          <p:nvPr/>
        </p:nvSpPr>
        <p:spPr>
          <a:xfrm>
            <a:off x="5193475" y="4520225"/>
            <a:ext cx="3854100" cy="535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 sz="700"/>
              <a:t>https://www.google.com/search?biw=1504&amp;bih=897&amp;tbm=isch&amp;sa=1&amp;ei=UlUnWoDVNMvFmwHJ4Im4CQ&amp;q=implicit+racial+bias+awareness&amp;oq=implicit+racial+bias+awareness&amp;gs_l=psy-ab.3...15654.27005.0.27193.20.19.0.1.1.0.426.1655.16j2j4-1.19.0....0...1c.1.64.psy-ab..0.12.871...0j0i67k1j0i5i30k1j0i8i30k1j0i30k1j0i24k1.0.5Bc-4VVySv8#imgrc=WKqPTQdf01EC6M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"/>
              <a:t>Reference List</a:t>
            </a:r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729450" y="1904600"/>
            <a:ext cx="7643700" cy="2987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Chin, William Y. "Racial Cumulative Disadvantage: The Cumulative Effects of Racial Bias at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Multiple Decision Points in the Criminal Justice System," </a:t>
            </a:r>
            <a:r>
              <a:rPr lang="en" sz="1100" i="1">
                <a:solidFill>
                  <a:srgbClr val="000000"/>
                </a:solidFill>
              </a:rPr>
              <a:t>Wake Forest Journal of Law &amp;</a:t>
            </a:r>
          </a:p>
          <a:p>
            <a:pPr marL="0" lvl="0" indent="457200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100" i="1">
                <a:solidFill>
                  <a:srgbClr val="000000"/>
                </a:solidFill>
              </a:rPr>
              <a:t>Policy</a:t>
            </a:r>
            <a:r>
              <a:rPr lang="en" sz="1100">
                <a:solidFill>
                  <a:srgbClr val="000000"/>
                </a:solidFill>
              </a:rPr>
              <a:t> vol. 6, no. 2 (June 2016): p. 441-458.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Murray, Justin. "Reimagining Criminal Prosecution: Toward a Color-Conscious Professional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Ethic for Prosecutors," </a:t>
            </a:r>
            <a:r>
              <a:rPr lang="en" sz="1100" i="1">
                <a:solidFill>
                  <a:srgbClr val="000000"/>
                </a:solidFill>
              </a:rPr>
              <a:t>American Criminal Law Review</a:t>
            </a:r>
            <a:r>
              <a:rPr lang="en" sz="1100">
                <a:solidFill>
                  <a:srgbClr val="000000"/>
                </a:solidFill>
              </a:rPr>
              <a:t> vol. 49, no. 3 (Summer 2012): p.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1541-1598.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Richardson, L. Song. "Systemic Triage: Implicit Racial Bias in the Criminal Courtroom," </a:t>
            </a:r>
            <a:r>
              <a:rPr lang="en" sz="1100" i="1">
                <a:solidFill>
                  <a:srgbClr val="000000"/>
                </a:solidFill>
              </a:rPr>
              <a:t>Yale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000000"/>
                </a:solidFill>
              </a:rPr>
              <a:t>Law Journal</a:t>
            </a:r>
            <a:r>
              <a:rPr lang="en" sz="1100">
                <a:solidFill>
                  <a:srgbClr val="000000"/>
                </a:solidFill>
              </a:rPr>
              <a:t> vol. 126, no. 3 (January 2017): p. 862-893.</a:t>
            </a:r>
          </a:p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Sah, Sunita, Christopher T. Robertson, and Shima B. Baughman. "Blinding Prosecutors to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Defendants' Race: A Policy Proposal to Reduce Unconscious Bias in the Criminal Justice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System."</a:t>
            </a:r>
            <a:r>
              <a:rPr lang="en" sz="1100" i="1">
                <a:solidFill>
                  <a:srgbClr val="000000"/>
                </a:solidFill>
              </a:rPr>
              <a:t> Behavioral Science &amp; Policy</a:t>
            </a:r>
            <a:r>
              <a:rPr lang="en" sz="1100">
                <a:solidFill>
                  <a:srgbClr val="000000"/>
                </a:solidFill>
              </a:rPr>
              <a:t>, vol. 1, no. 2, 2015, pp. 69-76</a:t>
            </a:r>
            <a:r>
              <a:rPr lang="en" sz="1100" i="1">
                <a:solidFill>
                  <a:srgbClr val="000000"/>
                </a:solidFill>
              </a:rPr>
              <a:t>, ProQuest Central</a:t>
            </a:r>
            <a:r>
              <a:rPr lang="en" sz="1100">
                <a:solidFill>
                  <a:srgbClr val="000000"/>
                </a:solidFill>
              </a:rPr>
              <a:t>,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</a:rPr>
              <a:t>https://search.proquest.com/docview/1869485854?accountid=14541.</a:t>
            </a: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</a:endParaRPr>
          </a:p>
          <a:p>
            <a:pPr marL="0" lvl="0" indent="457200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0000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976</Words>
  <Application>Microsoft Macintosh PowerPoint</Application>
  <PresentationFormat>On-screen Show (16:9)</PresentationFormat>
  <Paragraphs>59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Raleway</vt:lpstr>
      <vt:lpstr>Arial</vt:lpstr>
      <vt:lpstr>Lato</vt:lpstr>
      <vt:lpstr>Times New Roman</vt:lpstr>
      <vt:lpstr>Streamline</vt:lpstr>
      <vt:lpstr>Thesis: Implicit racial bias consciousness is a better solution for eliminating implicit racial bias evident in prosecutorial discretion, than blinding prosecutors to the defendant’s race.    </vt:lpstr>
      <vt:lpstr>Implicit Racial Bias Defined</vt:lpstr>
      <vt:lpstr>Prosecutorial Discretion</vt:lpstr>
      <vt:lpstr>Implicit Racial Bias in Every Stage of Prosecutorial Discretion</vt:lpstr>
      <vt:lpstr>Blinding Prosecutors To The Defendant’s Race</vt:lpstr>
      <vt:lpstr>Color Conscious Prosecutorial Discretion</vt:lpstr>
      <vt:lpstr>Why Implicit Racial Bias Awareness is Better</vt:lpstr>
      <vt:lpstr>Reference List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Thesis: Implicit racial bias consciousness is a better solution for eliminating implicit racial bias evident in prosecutorial discretion, than blinding prosecutors to the defendant’s race.    </dc:title>
  <dc:creator>Cecelia Steinbach</dc:creator>
  <cp:lastModifiedBy>Mike Pabich</cp:lastModifiedBy>
  <cp:revision>2</cp:revision>
  <dcterms:modified xsi:type="dcterms:W3CDTF">2018-04-26T15:16:56Z</dcterms:modified>
</cp:coreProperties>
</file>